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270" r:id="rId2"/>
    <p:sldId id="258" r:id="rId3"/>
    <p:sldId id="263" r:id="rId4"/>
    <p:sldId id="268" r:id="rId5"/>
    <p:sldId id="265" r:id="rId6"/>
    <p:sldId id="264" r:id="rId7"/>
    <p:sldId id="266" r:id="rId8"/>
    <p:sldId id="267" r:id="rId9"/>
    <p:sldId id="25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>
      <p:cViewPr varScale="1">
        <p:scale>
          <a:sx n="100" d="100"/>
          <a:sy n="100" d="100"/>
        </p:scale>
        <p:origin x="186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5A8E54-D274-3D1F-9AC3-C277A4FA7B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7893C8-E79F-8041-BCA4-7861C4823802}" type="datetimeFigureOut">
              <a:rPr lang="en-US" altLang="en-US"/>
              <a:pPr/>
              <a:t>12/11/23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4952E3-2F6A-7F0C-E481-8B954BAFA0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F6E48F-3D40-F14C-9687-BA6D4F7C58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DA7888-8774-5B47-A14E-790CE0E751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421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AF492D-B2DA-257A-341C-D89FF2D461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104EB-F352-1747-94E4-88E9D01BBB03}" type="datetimeFigureOut">
              <a:rPr lang="en-US" altLang="en-US"/>
              <a:pPr/>
              <a:t>12/11/23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C0ECA4-9F88-9813-FA86-AB7D87EC6B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056917-0180-29E1-43E0-10EF04A801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BFDE1B-2D20-544D-B233-D313D05414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087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85E177-F969-7FB5-3459-5EA3387563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BC34F-643A-3740-BAEB-9DA31C98705A}" type="datetimeFigureOut">
              <a:rPr lang="en-US" altLang="en-US"/>
              <a:pPr/>
              <a:t>12/11/23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CC0DFD-6116-D9E1-172E-C6CBDBFE4D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7861AA-0088-A73E-84B5-9FC4C016F2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5605A-0626-F04B-8FFF-4C8EF35830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40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ECC179-E600-DF06-ECAA-87A6BA40B7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7622AF-29EC-D44D-85E8-9ED33CCE891B}" type="datetimeFigureOut">
              <a:rPr lang="en-US" altLang="en-US"/>
              <a:pPr/>
              <a:t>12/11/23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A2D497-4B72-EAA6-A1C0-84E7D69837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46B95F-84B4-8A29-CD6C-08641A2D69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B70AD0-706A-BC47-BCE5-F2078C7AF5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981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1D4A2C-DBA2-19DC-5FE8-BB10784523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C45190-B6A6-8241-9E44-3A37B508684F}" type="datetimeFigureOut">
              <a:rPr lang="en-US" altLang="en-US"/>
              <a:pPr/>
              <a:t>12/11/23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78DB2F-31F7-520F-24E0-5025D45B62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8DE75D-FBFA-50EA-2D67-77D85FB0EE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6E3FC-5ED2-2F44-8C34-BBDE58072B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279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811FB5-D981-AE0D-D022-2323FDC0FA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08550D-BE9B-DC46-814D-2CCA75C9C458}" type="datetimeFigureOut">
              <a:rPr lang="en-US" altLang="en-US"/>
              <a:pPr/>
              <a:t>12/11/23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17D72E-F058-ECD1-3F66-1E226E741C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22394B-3B72-3691-B90A-B7198D85B6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165A20-6A00-374A-8FAC-87773E14E8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301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6E25F09-2408-9528-78BA-C49FD31147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AA0220-1134-CA41-977D-30150F6E046B}" type="datetimeFigureOut">
              <a:rPr lang="en-US" altLang="en-US"/>
              <a:pPr/>
              <a:t>12/11/23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99FF7A-817E-8C0D-3FE5-45FE827592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BDF4665-9C36-A027-2E20-FB74F77B75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098DBD-863E-6348-AAD7-7FCDAA14E6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474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D00BC47-9B9D-8812-0547-05A4D36833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C18D8F-B7D4-DC45-A698-A94871B3598D}" type="datetimeFigureOut">
              <a:rPr lang="en-US" altLang="en-US"/>
              <a:pPr/>
              <a:t>12/11/23</a:t>
            </a:fld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C9FE5-CDBD-B785-2DBE-9447EECEB2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175CE65-9BCE-1950-102E-765414E1F1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BF5BFD-9E66-954F-8D6E-1919882E33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977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D64D49C-C4D3-FFF7-604F-E49ADA9179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6ADA45-6FA3-184C-841D-D1080A97844E}" type="datetimeFigureOut">
              <a:rPr lang="en-US" altLang="en-US"/>
              <a:pPr/>
              <a:t>12/11/23</a:t>
            </a:fld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5FE5226-DB1D-025C-0451-63CC246E30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8AF21B-4997-456F-F7E3-666B1B8D63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0997C3-1E65-704E-A40D-4483C753FE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8980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049BD7-32F1-63D3-EE5D-BAC1C0A4BE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41641D-08B7-6A4A-89E4-938EF30A2ACE}" type="datetimeFigureOut">
              <a:rPr lang="en-US" altLang="en-US"/>
              <a:pPr/>
              <a:t>12/11/23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6C3CED-EF82-D436-B432-03F692C048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EBAC5B-8304-2C1C-80FE-1ECE1216DC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BC956-A5CD-1449-B61A-73F5D84357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17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6DEB44-EDF1-7755-4BB2-003CB087A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9DF976-87D4-5446-AA82-2C827C1D4A3B}" type="datetimeFigureOut">
              <a:rPr lang="en-US" altLang="en-US"/>
              <a:pPr/>
              <a:t>12/11/23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FCE0AD-162F-2639-7976-9B10F8E3DF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C2F987-9F1C-49F8-F900-5548C77292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E43C66-A65E-F549-96EE-604F88662E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6248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F1A6497-8436-ADF3-5DAA-2A32A22218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23C3134-B0C8-5975-878C-DCEA9441D3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F868B25B-9882-A08C-150D-F9CE9D73161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Arial" panose="020B0604020202020204" pitchFamily="34" charset="0"/>
              </a:defRPr>
            </a:lvl1pPr>
          </a:lstStyle>
          <a:p>
            <a:fld id="{E55AE021-9924-3A4E-8108-9849AC6B77C4}" type="datetimeFigureOut">
              <a:rPr lang="en-US" altLang="en-US"/>
              <a:pPr/>
              <a:t>12/11/23</a:t>
            </a:fld>
            <a:endParaRPr lang="en-US" altLang="en-US"/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0815ACF9-A9E3-95DB-1B63-EFA76E6BAB9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C996F022-6CBF-3EC6-47BF-630CED4559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panose="020B0604020202020204" pitchFamily="34" charset="0"/>
              </a:defRPr>
            </a:lvl1pPr>
          </a:lstStyle>
          <a:p>
            <a:fld id="{1430DB13-1F55-374A-AEC4-F3C348902EB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8FE37E05-B041-127F-B27C-0959D75C9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Infection Prevention in Point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of Care Testing</a:t>
            </a:r>
          </a:p>
        </p:txBody>
      </p:sp>
      <p:pic>
        <p:nvPicPr>
          <p:cNvPr id="13314" name="Content Placeholder 3">
            <a:extLst>
              <a:ext uri="{FF2B5EF4-FFF2-40B4-BE49-F238E27FC236}">
                <a16:creationId xmlns:a16="http://schemas.microsoft.com/office/drawing/2014/main" id="{F5B5C097-D5E0-27A0-45DC-8B81963114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7" b="7397"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72E57CB-17DC-C018-7972-24FE26217D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Point of Care Testing (POCT)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2A44908-4927-ED70-B6CA-3881CABE06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Diagnostic testing at or near the site of patient care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Uses portable handheld devices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Glucose testing most common</a:t>
            </a:r>
          </a:p>
        </p:txBody>
      </p:sp>
      <p:sp>
        <p:nvSpPr>
          <p:cNvPr id="14340" name="Line 4">
            <a:extLst>
              <a:ext uri="{FF2B5EF4-FFF2-40B4-BE49-F238E27FC236}">
                <a16:creationId xmlns:a16="http://schemas.microsoft.com/office/drawing/2014/main" id="{67D986B9-8A42-64D6-930E-513CF341F5E9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412875"/>
            <a:ext cx="9144000" cy="0"/>
          </a:xfrm>
          <a:prstGeom prst="line">
            <a:avLst/>
          </a:prstGeom>
          <a:noFill/>
          <a:ln w="38100">
            <a:solidFill>
              <a:srgbClr val="6BC7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655812EF-F89F-BB25-E34E-C9EA4744EE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Infection Control Concerns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CD627564-8B3D-B9D1-05C8-A9E003EF49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Shared POCT devices are a potential vehicle for transmission of blood-borne pathogens, such as Hepatitis B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Some outbreaks of Hepatitis B in healthcare settings tied to lapses in standard precautions when glucometers and lancing devices were used for multiple patients</a:t>
            </a:r>
          </a:p>
          <a:p>
            <a:pPr eaLnBrk="1" hangingPunct="1"/>
            <a:endParaRPr lang="en-US" altLang="en-US" sz="2800" dirty="0">
              <a:ea typeface="ＭＳ Ｐゴシック" panose="020B0600070205080204" pitchFamily="34" charset="-128"/>
            </a:endParaRPr>
          </a:p>
        </p:txBody>
      </p:sp>
      <p:sp>
        <p:nvSpPr>
          <p:cNvPr id="15363" name="Line 4">
            <a:extLst>
              <a:ext uri="{FF2B5EF4-FFF2-40B4-BE49-F238E27FC236}">
                <a16:creationId xmlns:a16="http://schemas.microsoft.com/office/drawing/2014/main" id="{46240F7E-EB43-DBB8-A059-BE053D17F2A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412875"/>
            <a:ext cx="9144000" cy="0"/>
          </a:xfrm>
          <a:prstGeom prst="line">
            <a:avLst/>
          </a:prstGeom>
          <a:noFill/>
          <a:ln w="38100">
            <a:solidFill>
              <a:srgbClr val="6BC7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949849D0-88C2-F7C6-9ACA-B62D8A533F3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Evaluate Equipment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CA5AB7AF-6FB3-860A-937C-5165CD6865A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Review POCT equipment such as lancing devices and glucometers to determine if equipment is designed for: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Single-use (disposable) 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Health care professional use, and intended for multiple use per the manufacturer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Patient self-testing, intended for use by one patient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Equipment designed for patient self-testing should NOT be employed for facility POCT</a:t>
            </a:r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579C0ABB-BF50-FF56-F568-A3A2A9B8E0D8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412875"/>
            <a:ext cx="9144000" cy="0"/>
          </a:xfrm>
          <a:prstGeom prst="line">
            <a:avLst/>
          </a:prstGeom>
          <a:noFill/>
          <a:ln w="38100">
            <a:solidFill>
              <a:srgbClr val="6BC7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4533BF73-C3FE-734F-CC2C-CE86C6259F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ea typeface="ＭＳ Ｐゴシック" panose="020B0600070205080204" pitchFamily="34" charset="-128"/>
              </a:rPr>
              <a:t>Hand Hygiene and Gloves: CDC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513A3487-3CD6-FDA0-6A8E-D0149B9A1A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altLang="en-US" sz="2800" dirty="0">
                <a:ea typeface="ＭＳ Ｐゴシック" panose="020B0600070205080204" pitchFamily="34" charset="-128"/>
              </a:rPr>
              <a:t>Wear gloves during blood glucose monitoring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en-US" sz="2800" dirty="0">
                <a:ea typeface="ＭＳ Ｐゴシック" panose="020B0600070205080204" pitchFamily="34" charset="-128"/>
              </a:rPr>
              <a:t>Remove and discard gloves after every patient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Change gloves that have touched potentially blood-contaminated objects or fingerstick wounds before touching clean surfaces  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Perform hand hygiene immediately after the removal of gloves and before touching other medical supplies 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intended for use on other persons</a:t>
            </a: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  <p:sp>
        <p:nvSpPr>
          <p:cNvPr id="17411" name="Line 4">
            <a:extLst>
              <a:ext uri="{FF2B5EF4-FFF2-40B4-BE49-F238E27FC236}">
                <a16:creationId xmlns:a16="http://schemas.microsoft.com/office/drawing/2014/main" id="{B3A15509-8562-3958-BFEA-9F4A7E44DA1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412875"/>
            <a:ext cx="9144000" cy="0"/>
          </a:xfrm>
          <a:prstGeom prst="line">
            <a:avLst/>
          </a:prstGeom>
          <a:noFill/>
          <a:ln w="38100">
            <a:solidFill>
              <a:srgbClr val="6BC7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B3537C22-E63B-58DF-755D-E2AAA47CB8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Fingerstick / Lancing Devices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A1BBE683-B111-CBC8-2DA7-F96DDC0701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i="0" u="none" strike="noStrike" dirty="0">
                <a:solidFill>
                  <a:srgbClr val="000000"/>
                </a:solidFill>
                <a:effectLst/>
              </a:rPr>
              <a:t>CDC: Single-use, auto-disabling disposable fingerstick devices prevent reuse</a:t>
            </a:r>
            <a:endParaRPr lang="en-US" sz="2800" dirty="0"/>
          </a:p>
          <a:p>
            <a:pPr lvl="1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For use i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n settings where assisted monitoring of blood glucose is performed </a:t>
            </a:r>
          </a:p>
          <a:p>
            <a:pPr lvl="1" eaLnBrk="1" hangingPunct="1">
              <a:defRPr/>
            </a:pPr>
            <a:r>
              <a:rPr lang="en-US" dirty="0"/>
              <a:t>Discard entire device after one and only one use</a:t>
            </a:r>
          </a:p>
          <a:p>
            <a:pPr eaLnBrk="1" hangingPunct="1">
              <a:defRPr/>
            </a:pPr>
            <a:r>
              <a:rPr lang="en-US" sz="2800" dirty="0"/>
              <a:t>CDC: Multiple use-capable lancing devices: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hould ONLY be used by INDIVIDUAL persons for self-monitoring, not for assisted monitoring</a:t>
            </a:r>
            <a:endParaRPr lang="en-US" dirty="0"/>
          </a:p>
        </p:txBody>
      </p:sp>
      <p:sp>
        <p:nvSpPr>
          <p:cNvPr id="18435" name="Line 4">
            <a:extLst>
              <a:ext uri="{FF2B5EF4-FFF2-40B4-BE49-F238E27FC236}">
                <a16:creationId xmlns:a16="http://schemas.microsoft.com/office/drawing/2014/main" id="{642024F4-4F6D-FF19-35B2-73A08D4B484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412875"/>
            <a:ext cx="9144000" cy="0"/>
          </a:xfrm>
          <a:prstGeom prst="line">
            <a:avLst/>
          </a:prstGeom>
          <a:noFill/>
          <a:ln w="38100">
            <a:solidFill>
              <a:srgbClr val="6BC7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9B9932F0-B28C-3D15-C214-A22F31A886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Glucometer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E6651A3C-8F0F-C20A-1997-08887E095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Shared glucometer is a potential vehicle for blood borne pathogen transmission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Whenever possible, glucometers should NOT be shared</a:t>
            </a:r>
          </a:p>
          <a:p>
            <a:pPr eaLnBrk="1" hangingPunct="1"/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CDC: If a glucometer must be shared, the device MUST be cleaned and disinfected after every use per the manufacturer’s instructions. </a:t>
            </a:r>
          </a:p>
          <a:p>
            <a:pPr eaLnBrk="1" hangingPunct="1"/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CDC: If the manufacturer does not specify how the device should be cleaned and disinfected, then it should NOT be shared.</a:t>
            </a: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  <p:sp>
        <p:nvSpPr>
          <p:cNvPr id="19459" name="Line 4">
            <a:extLst>
              <a:ext uri="{FF2B5EF4-FFF2-40B4-BE49-F238E27FC236}">
                <a16:creationId xmlns:a16="http://schemas.microsoft.com/office/drawing/2014/main" id="{A03EC4A3-D356-EA71-694C-7CA4913AF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412875"/>
            <a:ext cx="9144000" cy="0"/>
          </a:xfrm>
          <a:prstGeom prst="line">
            <a:avLst/>
          </a:prstGeom>
          <a:noFill/>
          <a:ln w="38100">
            <a:solidFill>
              <a:srgbClr val="6BC7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F016DE43-A95A-F867-8274-5D3B66F3EB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Insulin Pens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8B9EA29A-2CF6-D75A-3992-78AF9320A3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Risk of transmission of blood-borne pathogens from shared use 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CDC: insulin pens are for single-patient use only and should NEVER be used for more than one person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Even if needles are changed between patients, contamination of the pen reservoir could result in transmission of blood-borne pathogens from a previous user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20483" name="Line 4">
            <a:extLst>
              <a:ext uri="{FF2B5EF4-FFF2-40B4-BE49-F238E27FC236}">
                <a16:creationId xmlns:a16="http://schemas.microsoft.com/office/drawing/2014/main" id="{0DCBF568-8516-33F5-E79C-5D25D27228C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412875"/>
            <a:ext cx="9144000" cy="0"/>
          </a:xfrm>
          <a:prstGeom prst="line">
            <a:avLst/>
          </a:prstGeom>
          <a:noFill/>
          <a:ln w="38100">
            <a:solidFill>
              <a:srgbClr val="6BC7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>
            <a:extLst>
              <a:ext uri="{FF2B5EF4-FFF2-40B4-BE49-F238E27FC236}">
                <a16:creationId xmlns:a16="http://schemas.microsoft.com/office/drawing/2014/main" id="{9E242D8E-E240-C753-1AFD-4368E2CBA22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buClr>
                <a:schemeClr val="tx1"/>
              </a:buClr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algn="ctr" eaLnBrk="1" hangingPunct="1">
              <a:buClr>
                <a:schemeClr val="tx1"/>
              </a:buClr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algn="ctr" eaLnBrk="1" hangingPunct="1">
              <a:buClr>
                <a:schemeClr val="tx1"/>
              </a:buClr>
              <a:buFontTx/>
              <a:buNone/>
            </a:pPr>
            <a:r>
              <a:rPr lang="en-US" altLang="en-US" sz="6000">
                <a:ea typeface="ＭＳ Ｐゴシック" panose="020B0600070205080204" pitchFamily="34" charset="-128"/>
              </a:rPr>
              <a:t>Thank you</a:t>
            </a:r>
            <a:endParaRPr lang="ar-EG" altLang="en-US" sz="6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2782</TotalTime>
  <Words>369</Words>
  <Application>Microsoft Macintosh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Default Design</vt:lpstr>
      <vt:lpstr>Infection Prevention in Point  of Care Testing</vt:lpstr>
      <vt:lpstr>Point of Care Testing (POCT)</vt:lpstr>
      <vt:lpstr>Infection Control Concerns</vt:lpstr>
      <vt:lpstr>Evaluate Equipment</vt:lpstr>
      <vt:lpstr>Hand Hygiene and Gloves: CDC</vt:lpstr>
      <vt:lpstr>Fingerstick / Lancing Devices</vt:lpstr>
      <vt:lpstr>Glucometer</vt:lpstr>
      <vt:lpstr>Insulin Pens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Infection Control in Point of Care Testing</dc:title>
  <dc:creator>Gann, Clinton</dc:creator>
  <cp:lastModifiedBy>Becky Otis</cp:lastModifiedBy>
  <cp:revision>17</cp:revision>
  <dcterms:modified xsi:type="dcterms:W3CDTF">2023-12-11T17:12:13Z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TC300045539990</vt:lpwstr>
  </property>
</Properties>
</file>