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8" r:id="rId21"/>
    <p:sldId id="273" r:id="rId22"/>
    <p:sldId id="274" r:id="rId23"/>
    <p:sldId id="279" r:id="rId24"/>
    <p:sldId id="275" r:id="rId25"/>
    <p:sldId id="280" r:id="rId26"/>
    <p:sldId id="281" r:id="rId27"/>
    <p:sldId id="282" r:id="rId28"/>
    <p:sldId id="284" r:id="rId29"/>
    <p:sldId id="283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C21C-8823-1248-B7D2-9AD8399D12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CF4E50C6-DE8C-314C-904A-2964D0F9214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8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C21C-8823-1248-B7D2-9AD8399D12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50C6-DE8C-314C-904A-2964D0F92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C21C-8823-1248-B7D2-9AD8399D12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50C6-DE8C-314C-904A-2964D0F92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9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C21C-8823-1248-B7D2-9AD8399D12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50C6-DE8C-314C-904A-2964D0F921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6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C21C-8823-1248-B7D2-9AD8399D12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50C6-DE8C-314C-904A-2964D0F92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9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C21C-8823-1248-B7D2-9AD8399D12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50C6-DE8C-314C-904A-2964D0F921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21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C21C-8823-1248-B7D2-9AD8399D12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50C6-DE8C-314C-904A-2964D0F92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1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C21C-8823-1248-B7D2-9AD8399D12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50C6-DE8C-314C-904A-2964D0F921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2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C21C-8823-1248-B7D2-9AD8399D12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50C6-DE8C-314C-904A-2964D0F92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9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C21C-8823-1248-B7D2-9AD8399D12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50C6-DE8C-314C-904A-2964D0F92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9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C21C-8823-1248-B7D2-9AD8399D12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50C6-DE8C-314C-904A-2964D0F92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284C21C-8823-1248-B7D2-9AD8399D12A0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E50C6-DE8C-314C-904A-2964D0F92148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77395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7A52-566F-9348-A8B7-6F6D56AB85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Fall Prevention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E67CD-C069-2146-849C-FEB4E55D72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Add name of center</a:t>
            </a:r>
          </a:p>
        </p:txBody>
      </p:sp>
    </p:spTree>
    <p:extLst>
      <p:ext uri="{BB962C8B-B14F-4D97-AF65-F5344CB8AC3E}">
        <p14:creationId xmlns:p14="http://schemas.microsoft.com/office/powerpoint/2010/main" val="638806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7A52-566F-9348-A8B7-6F6D56AB85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Fall Risk 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E67CD-C069-2146-849C-FEB4E55D72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9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Fall Risk Assessment Tool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n-US" sz="2400" dirty="0"/>
              <a:t>Morse Fall Scale  </a:t>
            </a:r>
          </a:p>
          <a:p>
            <a:pPr lvl="1"/>
            <a:r>
              <a:rPr lang="en-US" dirty="0"/>
              <a:t>For adult patients</a:t>
            </a:r>
          </a:p>
          <a:p>
            <a:pPr lvl="1"/>
            <a:r>
              <a:rPr lang="en-US" dirty="0"/>
              <a:t>Helps identify patients at risk</a:t>
            </a:r>
          </a:p>
          <a:p>
            <a:pPr lvl="1"/>
            <a:r>
              <a:rPr lang="en-US" dirty="0"/>
              <a:t>Score provides basis for care interventions</a:t>
            </a:r>
          </a:p>
          <a:p>
            <a:pPr lvl="1"/>
            <a:r>
              <a:rPr lang="en-US" dirty="0"/>
              <a:t>Risk assessment is performed for all adult patients</a:t>
            </a:r>
          </a:p>
          <a:p>
            <a:pPr marL="457010" lvl="1" indent="0">
              <a:buNone/>
            </a:pPr>
            <a:endParaRPr lang="en-US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29963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Morse Fall Scale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92500"/>
          </a:bodyPr>
          <a:lstStyle/>
          <a:p>
            <a:r>
              <a:rPr lang="en-US" sz="2400" dirty="0"/>
              <a:t>History of falling (in last 3 months): Yes or No </a:t>
            </a:r>
          </a:p>
          <a:p>
            <a:r>
              <a:rPr lang="en-US" sz="2400" dirty="0"/>
              <a:t>Two or more secondary diagnoses in chart: Yes or No</a:t>
            </a:r>
          </a:p>
          <a:p>
            <a:r>
              <a:rPr lang="en-US" sz="2400" dirty="0"/>
              <a:t>Ambulatory aid:</a:t>
            </a:r>
          </a:p>
          <a:p>
            <a:pPr lvl="1"/>
            <a:r>
              <a:rPr lang="en-US" sz="2200" dirty="0"/>
              <a:t>None</a:t>
            </a:r>
          </a:p>
          <a:p>
            <a:pPr lvl="1"/>
            <a:r>
              <a:rPr lang="en-US" sz="2200" dirty="0"/>
              <a:t>Crutches/cane/walker</a:t>
            </a:r>
          </a:p>
          <a:p>
            <a:pPr lvl="1"/>
            <a:r>
              <a:rPr lang="en-US" sz="2200" dirty="0"/>
              <a:t>Furniture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1832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Morse Fall Scale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400" dirty="0"/>
              <a:t>IV or heparin lock: Yes or No </a:t>
            </a:r>
          </a:p>
          <a:p>
            <a:r>
              <a:rPr lang="en-US" sz="2400" dirty="0"/>
              <a:t>Gait:</a:t>
            </a:r>
          </a:p>
          <a:p>
            <a:pPr lvl="1"/>
            <a:r>
              <a:rPr lang="en-US" sz="2200" dirty="0"/>
              <a:t>Normal/wheelchair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Weak: </a:t>
            </a:r>
            <a:r>
              <a:rPr lang="en-US" dirty="0"/>
              <a:t>Short steps (may shuffle), stooped but able to lift head while walking, may seek support from furniture while walking, but with light touch (for reassurance)</a:t>
            </a:r>
            <a:r>
              <a:rPr lang="en-US" sz="2400" dirty="0"/>
              <a:t> </a:t>
            </a:r>
            <a:endParaRPr lang="en-US" sz="2200" dirty="0"/>
          </a:p>
          <a:p>
            <a:pPr lvl="1"/>
            <a:r>
              <a:rPr lang="en-US" sz="2200" dirty="0"/>
              <a:t>Impaired: </a:t>
            </a:r>
            <a:r>
              <a:rPr lang="en-US" dirty="0"/>
              <a:t>Short steps with shuffle; may have difficulty arising from chair; head down; significantly impaired balance, requiring furniture, support person, or walking aid to walk</a:t>
            </a:r>
            <a:r>
              <a:rPr lang="en-US" sz="2400" dirty="0"/>
              <a:t> </a:t>
            </a:r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85266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Morse Fall Scale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n-US" sz="2400" dirty="0"/>
              <a:t>Mental status: </a:t>
            </a:r>
          </a:p>
          <a:p>
            <a:pPr lvl="1"/>
            <a:r>
              <a:rPr lang="en-US" sz="2200" dirty="0"/>
              <a:t>Oriented to own ability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200" dirty="0"/>
              <a:t>Overestimates/forgets limitations</a:t>
            </a:r>
          </a:p>
        </p:txBody>
      </p:sp>
    </p:spTree>
    <p:extLst>
      <p:ext uri="{BB962C8B-B14F-4D97-AF65-F5344CB8AC3E}">
        <p14:creationId xmlns:p14="http://schemas.microsoft.com/office/powerpoint/2010/main" val="647101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Morse Fall Scale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n-US" sz="2400" dirty="0"/>
              <a:t>Record score for each of above items, then add to get a total score</a:t>
            </a:r>
          </a:p>
          <a:p>
            <a:r>
              <a:rPr lang="en-US" sz="2400" dirty="0"/>
              <a:t>Total score and associated risk level:</a:t>
            </a:r>
          </a:p>
          <a:p>
            <a:pPr lvl="1"/>
            <a:r>
              <a:rPr lang="en-US" sz="2200" dirty="0"/>
              <a:t>Score is less than 25: low risk</a:t>
            </a:r>
          </a:p>
          <a:p>
            <a:pPr lvl="1"/>
            <a:r>
              <a:rPr lang="en-US" sz="2200" dirty="0"/>
              <a:t>Score is 25 to 45: moderate risk</a:t>
            </a:r>
          </a:p>
          <a:p>
            <a:pPr lvl="1"/>
            <a:r>
              <a:rPr lang="en-US" sz="2200" dirty="0"/>
              <a:t>Score is more than 45: high risk</a:t>
            </a:r>
          </a:p>
        </p:txBody>
      </p:sp>
    </p:spTree>
    <p:extLst>
      <p:ext uri="{BB962C8B-B14F-4D97-AF65-F5344CB8AC3E}">
        <p14:creationId xmlns:p14="http://schemas.microsoft.com/office/powerpoint/2010/main" val="867161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7A52-566F-9348-A8B7-6F6D56AB85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 Plan Based on Risk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E67CD-C069-2146-849C-FEB4E55D72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34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Care Plan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70000" lnSpcReduction="20000"/>
          </a:bodyPr>
          <a:lstStyle/>
          <a:p>
            <a:r>
              <a:rPr lang="en-US" sz="2400" dirty="0"/>
              <a:t>For all patients with a score of 25 or more, apply a yellow wrist band.</a:t>
            </a:r>
          </a:p>
          <a:p>
            <a:r>
              <a:rPr lang="en-US" sz="2400" dirty="0"/>
              <a:t>Your clinical judgment should be applied regardless of score</a:t>
            </a:r>
          </a:p>
          <a:p>
            <a:r>
              <a:rPr lang="en-US" sz="2400" dirty="0"/>
              <a:t>All our patients have heightened risk due to sedation / anesthesia / analgesia / surgery</a:t>
            </a:r>
          </a:p>
          <a:p>
            <a:r>
              <a:rPr lang="en-US" sz="2400" dirty="0"/>
              <a:t>Review areas of concern identified at risk assessment and</a:t>
            </a:r>
          </a:p>
          <a:p>
            <a:pPr lvl="1"/>
            <a:r>
              <a:rPr lang="en-US" sz="2200" dirty="0"/>
              <a:t>Select interventions to address each area of risk</a:t>
            </a:r>
          </a:p>
          <a:p>
            <a:pPr lvl="1"/>
            <a:r>
              <a:rPr lang="en-US" sz="2200" dirty="0"/>
              <a:t>Communicate interventions to all staff who care for the patient</a:t>
            </a:r>
          </a:p>
          <a:p>
            <a:pPr lvl="1"/>
            <a:r>
              <a:rPr lang="en-US" sz="2200" dirty="0"/>
              <a:t>Share the plan with the patient and family members</a:t>
            </a:r>
          </a:p>
        </p:txBody>
      </p:sp>
    </p:spTree>
    <p:extLst>
      <p:ext uri="{BB962C8B-B14F-4D97-AF65-F5344CB8AC3E}">
        <p14:creationId xmlns:p14="http://schemas.microsoft.com/office/powerpoint/2010/main" val="313723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Sample Interventions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n-US" sz="2400" dirty="0"/>
              <a:t>For history of falling:</a:t>
            </a:r>
          </a:p>
          <a:p>
            <a:pPr lvl="1"/>
            <a:r>
              <a:rPr lang="en-US" sz="2000" dirty="0"/>
              <a:t>Attend patient when changing and toileting</a:t>
            </a:r>
          </a:p>
          <a:p>
            <a:pPr lvl="1"/>
            <a:r>
              <a:rPr lang="en-US" sz="2000" dirty="0"/>
              <a:t>Assist all transfers</a:t>
            </a:r>
          </a:p>
          <a:p>
            <a:pPr lvl="1"/>
            <a:r>
              <a:rPr lang="en-US" sz="2000" dirty="0"/>
              <a:t>Wheelchair to vehicle</a:t>
            </a:r>
          </a:p>
          <a:p>
            <a:r>
              <a:rPr lang="en-US" sz="2200" dirty="0"/>
              <a:t>For secondary diagnoses tailor based on condition (e.g. impaired vision) and medications (e.g., medication that causes orthostasis)</a:t>
            </a:r>
          </a:p>
        </p:txBody>
      </p:sp>
    </p:spTree>
    <p:extLst>
      <p:ext uri="{BB962C8B-B14F-4D97-AF65-F5344CB8AC3E}">
        <p14:creationId xmlns:p14="http://schemas.microsoft.com/office/powerpoint/2010/main" val="3525316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Sample Interventions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400" dirty="0"/>
              <a:t>For ambulatory aid:</a:t>
            </a:r>
          </a:p>
          <a:p>
            <a:pPr lvl="1"/>
            <a:r>
              <a:rPr lang="en-US" sz="2000" dirty="0"/>
              <a:t>Keep ambulatory aid at bedside</a:t>
            </a:r>
          </a:p>
          <a:p>
            <a:pPr lvl="1"/>
            <a:r>
              <a:rPr lang="en-US" sz="2000" dirty="0"/>
              <a:t>Advise patient to wait for staff assistance when mobilizing</a:t>
            </a:r>
          </a:p>
          <a:p>
            <a:pPr lvl="1"/>
            <a:r>
              <a:rPr lang="en-US" sz="2000" dirty="0"/>
              <a:t>Review dangers of using equipment (e.g., IV pole) as an ambulatory aid</a:t>
            </a:r>
          </a:p>
          <a:p>
            <a:r>
              <a:rPr lang="en-US" sz="2200" dirty="0"/>
              <a:t>For IV/heparin lock:</a:t>
            </a:r>
          </a:p>
          <a:p>
            <a:pPr lvl="1"/>
            <a:r>
              <a:rPr lang="en-US" sz="2000" dirty="0"/>
              <a:t>Advise patient to request help with toileting</a:t>
            </a:r>
          </a:p>
          <a:p>
            <a:pPr lvl="1"/>
            <a:r>
              <a:rPr lang="en-US" sz="2000" dirty="0"/>
              <a:t>Review side effects of medications with patient</a:t>
            </a:r>
          </a:p>
        </p:txBody>
      </p:sp>
    </p:spTree>
    <p:extLst>
      <p:ext uri="{BB962C8B-B14F-4D97-AF65-F5344CB8AC3E}">
        <p14:creationId xmlns:p14="http://schemas.microsoft.com/office/powerpoint/2010/main" val="2723918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Goals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32500" lnSpcReduction="20000"/>
          </a:bodyPr>
          <a:lstStyle/>
          <a:p>
            <a:r>
              <a:rPr lang="en-US" sz="7400" dirty="0"/>
              <a:t>Learn about:</a:t>
            </a:r>
          </a:p>
          <a:p>
            <a:pPr lvl="1"/>
            <a:r>
              <a:rPr lang="en-US" sz="7400" dirty="0"/>
              <a:t>Universal fall precautions in use</a:t>
            </a:r>
          </a:p>
          <a:p>
            <a:pPr lvl="1"/>
            <a:r>
              <a:rPr lang="en-US" sz="7400" dirty="0"/>
              <a:t>Assessment of fall risk factors</a:t>
            </a:r>
          </a:p>
          <a:p>
            <a:pPr lvl="1"/>
            <a:r>
              <a:rPr lang="en-US" sz="7400" dirty="0"/>
              <a:t>How risk factors are incorporated into care of the patient</a:t>
            </a:r>
          </a:p>
          <a:p>
            <a:pPr lvl="1"/>
            <a:r>
              <a:rPr lang="en-US" sz="7400" dirty="0"/>
              <a:t>How to assess and manage patients after a fall</a:t>
            </a:r>
          </a:p>
          <a:p>
            <a:pPr lvl="1"/>
            <a:r>
              <a:rPr lang="en-US" sz="7400" dirty="0"/>
              <a:t>How data on falls is collected and used</a:t>
            </a:r>
          </a:p>
          <a:p>
            <a:endParaRPr lang="en-US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68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Sample Interventions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85000" lnSpcReduction="20000"/>
          </a:bodyPr>
          <a:lstStyle/>
          <a:p>
            <a:r>
              <a:rPr lang="en-US" sz="2400" dirty="0"/>
              <a:t>For gait:</a:t>
            </a:r>
          </a:p>
          <a:p>
            <a:pPr lvl="1"/>
            <a:r>
              <a:rPr lang="en-US" sz="2000" dirty="0"/>
              <a:t>Advise patient to wait for staff assistance when moving from chair or bed</a:t>
            </a:r>
          </a:p>
          <a:p>
            <a:pPr lvl="1"/>
            <a:r>
              <a:rPr lang="en-US" sz="2000" dirty="0"/>
              <a:t>Review dangers of using equipment (e.g., IV pole) as an ambulatory aid</a:t>
            </a:r>
          </a:p>
          <a:p>
            <a:r>
              <a:rPr lang="en-US" sz="2200" dirty="0"/>
              <a:t>For mental status:</a:t>
            </a:r>
          </a:p>
          <a:p>
            <a:pPr lvl="1"/>
            <a:r>
              <a:rPr lang="en-US" sz="2000" dirty="0"/>
              <a:t>Use a bed alarm</a:t>
            </a:r>
          </a:p>
          <a:p>
            <a:pPr lvl="1"/>
            <a:r>
              <a:rPr lang="en-US" sz="2000" dirty="0"/>
              <a:t>Encourage family presence</a:t>
            </a:r>
          </a:p>
          <a:p>
            <a:pPr lvl="1"/>
            <a:r>
              <a:rPr lang="en-US" sz="2000" dirty="0"/>
              <a:t>Place patient in visible location</a:t>
            </a:r>
          </a:p>
        </p:txBody>
      </p:sp>
    </p:spTree>
    <p:extLst>
      <p:ext uri="{BB962C8B-B14F-4D97-AF65-F5344CB8AC3E}">
        <p14:creationId xmlns:p14="http://schemas.microsoft.com/office/powerpoint/2010/main" val="2225922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7A52-566F-9348-A8B7-6F6D56AB85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Post-Fall 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E67CD-C069-2146-849C-FEB4E55D72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95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What is a Fall?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n-US" sz="2200" dirty="0"/>
              <a:t>A </a:t>
            </a:r>
            <a:r>
              <a:rPr lang="en-US" sz="2200" b="1" dirty="0"/>
              <a:t>fall</a:t>
            </a:r>
            <a:r>
              <a:rPr lang="en-US" sz="2200" dirty="0"/>
              <a:t> is defined as a sudden, uncontrolled, unintentional, downward displacement of the body to the ground or other object, excluding falls resulting from violent blows or other purposeful actions.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94202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How are Fall Injuries Defined?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70000" lnSpcReduction="20000"/>
          </a:bodyPr>
          <a:lstStyle/>
          <a:p>
            <a:r>
              <a:rPr lang="en-US" sz="2400" b="1" dirty="0"/>
              <a:t>No injuries or None</a:t>
            </a:r>
            <a:r>
              <a:rPr lang="en-US" sz="2400" dirty="0"/>
              <a:t>: The patient is free of injuries (no signs or symptoms) resulting from the fall</a:t>
            </a:r>
          </a:p>
          <a:p>
            <a:r>
              <a:rPr lang="en-US" sz="2400" b="1" dirty="0"/>
              <a:t>Minor:</a:t>
            </a:r>
            <a:r>
              <a:rPr lang="en-US" sz="2400" dirty="0"/>
              <a:t> Bruise, abrasion; needs dressing, ice, limb elevation, topical medications, </a:t>
            </a:r>
            <a:r>
              <a:rPr lang="en-US" sz="2400" dirty="0" err="1"/>
              <a:t>etc</a:t>
            </a:r>
            <a:endParaRPr lang="en-US" sz="2400" dirty="0"/>
          </a:p>
          <a:p>
            <a:r>
              <a:rPr lang="en-US" sz="2400" b="1" dirty="0"/>
              <a:t>Moderate:</a:t>
            </a:r>
            <a:r>
              <a:rPr lang="en-US" sz="2400" dirty="0"/>
              <a:t> Needs sutures, </a:t>
            </a:r>
            <a:r>
              <a:rPr lang="en-US" sz="2400" dirty="0" err="1"/>
              <a:t>Steri</a:t>
            </a:r>
            <a:r>
              <a:rPr lang="en-US" sz="2400" dirty="0"/>
              <a:t>-Strips</a:t>
            </a:r>
            <a:r>
              <a:rPr lang="en-US" sz="2400" dirty="0">
                <a:cs typeface="Arial"/>
              </a:rPr>
              <a:t>™</a:t>
            </a:r>
            <a:r>
              <a:rPr lang="en-US" sz="2400" dirty="0"/>
              <a:t>/skin glue, splint, or resulted in muscle/joint strain</a:t>
            </a:r>
          </a:p>
          <a:p>
            <a:r>
              <a:rPr lang="en-US" sz="2400" b="1" dirty="0"/>
              <a:t>Major: </a:t>
            </a:r>
            <a:r>
              <a:rPr lang="en-US" sz="2400" dirty="0"/>
              <a:t>Needs surgery, cast, traction; and/or results in neurological or internal injury</a:t>
            </a:r>
          </a:p>
          <a:p>
            <a:r>
              <a:rPr lang="en-US" sz="2400" b="1" dirty="0"/>
              <a:t>Death: </a:t>
            </a:r>
            <a:r>
              <a:rPr lang="en-US" sz="2400" dirty="0"/>
              <a:t>The patient dies as a result of injuries sustained from the fall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3505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Assess and Manage Patient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400" dirty="0"/>
              <a:t>For all falls, even those that don’t appear to have resulted in injury, conduct a structured clinical assessment</a:t>
            </a:r>
          </a:p>
          <a:p>
            <a:r>
              <a:rPr lang="en-US" sz="2400" dirty="0"/>
              <a:t>Carefully assess patients for injuries in a systematic way</a:t>
            </a:r>
          </a:p>
          <a:p>
            <a:r>
              <a:rPr lang="en-US" sz="2400" dirty="0"/>
              <a:t>Manage injuries </a:t>
            </a:r>
          </a:p>
          <a:p>
            <a:r>
              <a:rPr lang="en-US" sz="2400" dirty="0"/>
              <a:t>Document your findings and interventions in the medical record</a:t>
            </a:r>
          </a:p>
          <a:p>
            <a:r>
              <a:rPr lang="en-US" sz="2400" dirty="0"/>
              <a:t>Report the incident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54976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Conduct a Post-Fall Debriefing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n-US" sz="2400" dirty="0"/>
              <a:t>Complete as soon as possible after fall occurs</a:t>
            </a:r>
          </a:p>
          <a:p>
            <a:r>
              <a:rPr lang="en-US" sz="2400" dirty="0"/>
              <a:t>Use Fall Debriefing Form to guide evaluation</a:t>
            </a:r>
          </a:p>
          <a:p>
            <a:r>
              <a:rPr lang="en-US" sz="2400" dirty="0"/>
              <a:t>Involve patient if possible</a:t>
            </a:r>
          </a:p>
          <a:p>
            <a:r>
              <a:rPr lang="en-US" sz="2400" dirty="0"/>
              <a:t>Discuss what happened as a group</a:t>
            </a:r>
          </a:p>
          <a:p>
            <a:r>
              <a:rPr lang="en-US" sz="2400" dirty="0"/>
              <a:t>Use discovery to determine why the patient fell </a:t>
            </a:r>
            <a:r>
              <a:rPr lang="en-US" sz="2200" dirty="0"/>
              <a:t>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87845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Post-Fall Debriefing Outcomes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n-US" sz="2400" dirty="0"/>
              <a:t>Determine root cause</a:t>
            </a:r>
          </a:p>
          <a:p>
            <a:r>
              <a:rPr lang="en-US" sz="2400" dirty="0"/>
              <a:t>Determine preventability</a:t>
            </a:r>
          </a:p>
          <a:p>
            <a:r>
              <a:rPr lang="en-US" sz="2400" dirty="0"/>
              <a:t>Identify actions to prevent recurrence</a:t>
            </a:r>
          </a:p>
          <a:p>
            <a:r>
              <a:rPr lang="en-US" sz="2400" dirty="0"/>
              <a:t>Look for any trends (e.g., falls due to toileting)</a:t>
            </a:r>
          </a:p>
        </p:txBody>
      </p:sp>
    </p:spTree>
    <p:extLst>
      <p:ext uri="{BB962C8B-B14F-4D97-AF65-F5344CB8AC3E}">
        <p14:creationId xmlns:p14="http://schemas.microsoft.com/office/powerpoint/2010/main" val="2043906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DE8515BB-59EE-453D-82CE-EE72BF30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7F492A7-5C9A-44D0-BA44-213281095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8CB1921-2103-4962-BC2D-CB488DD956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309053-D520-473F-B065-0965E5C88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7F2982-9D29-4C8C-B653-C0BCE1B1F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B325BAC-AB46-48CC-9F6B-79864ABE5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AF1CE20-1BF6-42BB-AF36-D72F27ED1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CC4AF46-A1F3-4DF9-8F71-44A6B10E4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0E798FC9-A14A-487D-88A2-A57F0029D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5065053-9EF0-4668-9CF6-DD9A49BE2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5CD8DEDF-3AC4-4735-B9FF-7BE084C2B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106AA5C-5136-4C1B-8030-6FE6F0F55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7410167-A5D0-4B9C-A90D-300AF6533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3428998"/>
            <a:ext cx="2668479" cy="22685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Decision Tree for Type of Fall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105F027-556B-994A-9D39-F6FD44ADA9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5444747" y="1343512"/>
            <a:ext cx="5297322" cy="4171641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04A2D297-946C-413D-8762-81BB0BB72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7A52-566F-9348-A8B7-6F6D56AB85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of Data Measuring Falls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E67CD-C069-2146-849C-FEB4E55D72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05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Fall Measure Data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n-US" sz="2400" dirty="0"/>
              <a:t>Derived from incident reporting system</a:t>
            </a:r>
          </a:p>
          <a:p>
            <a:r>
              <a:rPr lang="en-US" sz="2400" dirty="0"/>
              <a:t>Fall rates are calculated quarterly and shared with staff</a:t>
            </a:r>
          </a:p>
          <a:p>
            <a:r>
              <a:rPr lang="en-US" sz="2400" dirty="0"/>
              <a:t>Rates are benchmarked</a:t>
            </a:r>
          </a:p>
          <a:p>
            <a:r>
              <a:rPr lang="en-US" sz="2400" dirty="0"/>
              <a:t>Assess fall prevention care practices as needed</a:t>
            </a:r>
          </a:p>
          <a:p>
            <a:r>
              <a:rPr lang="en-US" sz="2400" dirty="0"/>
              <a:t>Develop an action plan as needed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693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Fall Prevention Practices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600" dirty="0"/>
              <a:t>Fall prevention practices include four separate activities:</a:t>
            </a:r>
          </a:p>
          <a:p>
            <a:pPr lvl="1"/>
            <a:r>
              <a:rPr lang="en-US" sz="2600" b="1" dirty="0"/>
              <a:t>Universal fall precautions</a:t>
            </a:r>
          </a:p>
          <a:p>
            <a:pPr lvl="1"/>
            <a:r>
              <a:rPr lang="en-US" sz="2600" b="1" dirty="0"/>
              <a:t>Standardized assessment </a:t>
            </a:r>
            <a:r>
              <a:rPr lang="en-US" sz="2600" dirty="0"/>
              <a:t>of fall risk factors</a:t>
            </a:r>
          </a:p>
          <a:p>
            <a:pPr lvl="1"/>
            <a:r>
              <a:rPr lang="en-US" sz="2600" b="1" dirty="0"/>
              <a:t>Care </a:t>
            </a:r>
            <a:r>
              <a:rPr lang="en-US" sz="2600" dirty="0"/>
              <a:t>and interventions that address risk factors</a:t>
            </a:r>
          </a:p>
          <a:p>
            <a:pPr lvl="1"/>
            <a:r>
              <a:rPr lang="en-US" sz="2600" b="1" dirty="0"/>
              <a:t>Post-fall procedures</a:t>
            </a:r>
            <a:r>
              <a:rPr lang="en-US" sz="2600" dirty="0"/>
              <a:t>, including clinical review and huddles</a:t>
            </a:r>
          </a:p>
          <a:p>
            <a:endParaRPr lang="en-US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481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Adapted to Fit This Center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n-US" sz="3200" dirty="0"/>
              <a:t>The practices have been selected and  are used based on the type of patients, procedures/surgeries and care flow in this center.</a:t>
            </a:r>
          </a:p>
          <a:p>
            <a:endParaRPr lang="en-US" sz="1600" dirty="0">
              <a:solidFill>
                <a:srgbClr val="1F2D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136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7A52-566F-9348-A8B7-6F6D56AB85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Universal Fall Precautions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E67CD-C069-2146-849C-FEB4E55D72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4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Universal Fall Precautions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n-US" sz="2400" dirty="0"/>
              <a:t>They apply to all patients.</a:t>
            </a:r>
          </a:p>
          <a:p>
            <a:r>
              <a:rPr lang="en-US" sz="2400" dirty="0"/>
              <a:t>The purpose is to keep all patients safe.</a:t>
            </a:r>
          </a:p>
          <a:p>
            <a:r>
              <a:rPr lang="en-US" sz="2400" dirty="0"/>
              <a:t>All staff who interact with patients will be trained on universal fall precautions.</a:t>
            </a:r>
          </a:p>
          <a:p>
            <a:r>
              <a:rPr lang="en-US" sz="2400" dirty="0">
                <a:solidFill>
                  <a:srgbClr val="1F2D29"/>
                </a:solidFill>
              </a:rPr>
              <a:t>Fall prevention is part of our center’s safety culture.</a:t>
            </a:r>
          </a:p>
        </p:txBody>
      </p:sp>
    </p:spTree>
    <p:extLst>
      <p:ext uri="{BB962C8B-B14F-4D97-AF65-F5344CB8AC3E}">
        <p14:creationId xmlns:p14="http://schemas.microsoft.com/office/powerpoint/2010/main" val="340500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Universal Fall Precautions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n-US" sz="2400" dirty="0"/>
              <a:t>Environment</a:t>
            </a:r>
          </a:p>
          <a:p>
            <a:pPr lvl="1"/>
            <a:r>
              <a:rPr lang="en-US" dirty="0"/>
              <a:t>Maintain clear pathways</a:t>
            </a:r>
          </a:p>
          <a:p>
            <a:pPr lvl="1"/>
            <a:r>
              <a:rPr lang="en-US" dirty="0"/>
              <a:t>Keep patient care areas uncluttered</a:t>
            </a:r>
          </a:p>
          <a:p>
            <a:pPr lvl="1"/>
            <a:r>
              <a:rPr lang="en-US" dirty="0"/>
              <a:t>Have sturdy handrails in patient bathrooms, hallways and rooms</a:t>
            </a:r>
          </a:p>
          <a:p>
            <a:pPr lvl="1"/>
            <a:r>
              <a:rPr lang="en-US" dirty="0"/>
              <a:t>Keep floors clean and dry</a:t>
            </a:r>
          </a:p>
          <a:p>
            <a:pPr lvl="1"/>
            <a:r>
              <a:rPr lang="en-US" dirty="0"/>
              <a:t>Clean up all spills promptly</a:t>
            </a:r>
          </a:p>
          <a:p>
            <a:pPr lvl="1"/>
            <a:endParaRPr lang="en-US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61293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Universal Fall Precautions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n-US" sz="2400" dirty="0"/>
              <a:t>Equipment</a:t>
            </a:r>
          </a:p>
          <a:p>
            <a:pPr lvl="1"/>
            <a:r>
              <a:rPr lang="en-US" dirty="0"/>
              <a:t>Keep stretcher/bed brakes locked</a:t>
            </a:r>
          </a:p>
          <a:p>
            <a:pPr lvl="1"/>
            <a:r>
              <a:rPr lang="en-US" dirty="0"/>
              <a:t>Place the stretcher/bed in lowest position </a:t>
            </a:r>
          </a:p>
          <a:p>
            <a:pPr lvl="1"/>
            <a:r>
              <a:rPr lang="en-US" dirty="0"/>
              <a:t>Raise stretcher/bed to a comfortable height when the patient is transferring out of bed</a:t>
            </a:r>
          </a:p>
          <a:p>
            <a:pPr lvl="1"/>
            <a:r>
              <a:rPr lang="en-US" dirty="0"/>
              <a:t>Keep wheelchair wheel locks in “locked” position when stationary</a:t>
            </a:r>
          </a:p>
          <a:p>
            <a:pPr lvl="1"/>
            <a:r>
              <a:rPr lang="en-US" dirty="0"/>
              <a:t>Discharge patient from center </a:t>
            </a:r>
            <a:r>
              <a:rPr lang="en-US"/>
              <a:t>in wheelchair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43937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70108" y="985292"/>
            <a:ext cx="1345319" cy="13453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0893E6-1F5A-E74B-83B8-CC3C7DFB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022548"/>
            <a:ext cx="7958331" cy="1308063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rgbClr val="1F2D29"/>
                </a:solidFill>
              </a:rPr>
              <a:t>Universal Fall Precautions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rgbClr val="314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B912-91C1-B444-9643-45B5FF4C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2933" y="2641604"/>
            <a:ext cx="7621606" cy="3443107"/>
          </a:xfrm>
        </p:spPr>
        <p:txBody>
          <a:bodyPr anchor="t">
            <a:normAutofit/>
          </a:bodyPr>
          <a:lstStyle/>
          <a:p>
            <a:r>
              <a:rPr lang="en-US" sz="2400" dirty="0"/>
              <a:t>Patient </a:t>
            </a:r>
          </a:p>
          <a:p>
            <a:pPr lvl="1"/>
            <a:r>
              <a:rPr lang="en-US" dirty="0"/>
              <a:t>Demonstrate call light/bell use and keep call light/bell within patient reach</a:t>
            </a:r>
          </a:p>
          <a:p>
            <a:pPr lvl="1"/>
            <a:r>
              <a:rPr lang="en-US" dirty="0"/>
              <a:t>Keep patient’s personal possessions within safe reach</a:t>
            </a:r>
          </a:p>
          <a:p>
            <a:pPr lvl="1"/>
            <a:r>
              <a:rPr lang="en-US" dirty="0"/>
              <a:t>Keep no-slip and well-fitting footwear on the patient</a:t>
            </a:r>
          </a:p>
          <a:p>
            <a:pPr lvl="1"/>
            <a:r>
              <a:rPr lang="en-US" dirty="0"/>
              <a:t>Staff assist patient to and from bathroom</a:t>
            </a:r>
          </a:p>
          <a:p>
            <a:pPr lvl="1"/>
            <a:r>
              <a:rPr lang="en-US" dirty="0"/>
              <a:t>Staff assists patient when dressing</a:t>
            </a:r>
          </a:p>
          <a:p>
            <a:pPr lvl="1"/>
            <a:endParaRPr lang="en-US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26486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{1689288F-11E8-8B4C-92D5-9A6D855CD675}tf16401378</Template>
  <TotalTime>1632</TotalTime>
  <Words>1032</Words>
  <Application>Microsoft Macintosh PowerPoint</Application>
  <PresentationFormat>Widescreen</PresentationFormat>
  <Paragraphs>140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MS Shell Dlg 2</vt:lpstr>
      <vt:lpstr>Arial</vt:lpstr>
      <vt:lpstr>Wingdings</vt:lpstr>
      <vt:lpstr>Wingdings 3</vt:lpstr>
      <vt:lpstr>Madison</vt:lpstr>
      <vt:lpstr>Fall Prevention Practices</vt:lpstr>
      <vt:lpstr>Goals</vt:lpstr>
      <vt:lpstr>Fall Prevention Practices</vt:lpstr>
      <vt:lpstr>Adapted to Fit This Center</vt:lpstr>
      <vt:lpstr>Universal Fall Precautions</vt:lpstr>
      <vt:lpstr>Universal Fall Precautions</vt:lpstr>
      <vt:lpstr>Universal Fall Precautions</vt:lpstr>
      <vt:lpstr>Universal Fall Precautions</vt:lpstr>
      <vt:lpstr>Universal Fall Precautions</vt:lpstr>
      <vt:lpstr>Fall Risk Assessment</vt:lpstr>
      <vt:lpstr>Fall Risk Assessment Tool</vt:lpstr>
      <vt:lpstr>Morse Fall Scale</vt:lpstr>
      <vt:lpstr>Morse Fall Scale</vt:lpstr>
      <vt:lpstr>Morse Fall Scale</vt:lpstr>
      <vt:lpstr>Morse Fall Scale</vt:lpstr>
      <vt:lpstr>Care Plan Based on Risk</vt:lpstr>
      <vt:lpstr>Care Plan</vt:lpstr>
      <vt:lpstr>Sample Interventions</vt:lpstr>
      <vt:lpstr>Sample Interventions</vt:lpstr>
      <vt:lpstr>Sample Interventions</vt:lpstr>
      <vt:lpstr>Post-Fall Assessment</vt:lpstr>
      <vt:lpstr>What is a Fall?</vt:lpstr>
      <vt:lpstr>How are Fall Injuries Defined?</vt:lpstr>
      <vt:lpstr>Assess and Manage Patient</vt:lpstr>
      <vt:lpstr>Conduct a Post-Fall Debriefing</vt:lpstr>
      <vt:lpstr>Post-Fall Debriefing Outcomes</vt:lpstr>
      <vt:lpstr>Decision Tree for Type of Fall</vt:lpstr>
      <vt:lpstr>Use of Data Measuring Falls</vt:lpstr>
      <vt:lpstr>Fall Measure Data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Prevention Practices</dc:title>
  <dc:subject/>
  <dc:creator>Microsoft Office User</dc:creator>
  <cp:keywords/>
  <dc:description/>
  <cp:lastModifiedBy>Microsoft Office User</cp:lastModifiedBy>
  <cp:revision>27</cp:revision>
  <dcterms:created xsi:type="dcterms:W3CDTF">2021-10-26T19:43:26Z</dcterms:created>
  <dcterms:modified xsi:type="dcterms:W3CDTF">2021-10-29T16:58:57Z</dcterms:modified>
  <cp:category/>
</cp:coreProperties>
</file>